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73" r:id="rId3"/>
    <p:sldId id="258" r:id="rId4"/>
    <p:sldId id="335" r:id="rId5"/>
    <p:sldId id="259" r:id="rId6"/>
    <p:sldId id="333" r:id="rId7"/>
    <p:sldId id="334" r:id="rId8"/>
    <p:sldId id="260" r:id="rId9"/>
    <p:sldId id="256" r:id="rId10"/>
    <p:sldId id="264" r:id="rId11"/>
    <p:sldId id="270" r:id="rId12"/>
    <p:sldId id="269" r:id="rId13"/>
    <p:sldId id="272" r:id="rId14"/>
    <p:sldId id="271" r:id="rId15"/>
    <p:sldId id="267" r:id="rId16"/>
    <p:sldId id="268" r:id="rId17"/>
    <p:sldId id="266" r:id="rId18"/>
    <p:sldId id="274" r:id="rId19"/>
    <p:sldId id="265" r:id="rId20"/>
    <p:sldId id="262" r:id="rId21"/>
    <p:sldId id="263" r:id="rId22"/>
    <p:sldId id="261" r:id="rId23"/>
    <p:sldId id="3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27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eg"/><Relationship Id="rId1" Type="http://schemas.openxmlformats.org/officeDocument/2006/relationships/image" Target="../media/image99.jpg"/><Relationship Id="rId5" Type="http://schemas.openxmlformats.org/officeDocument/2006/relationships/image" Target="../media/image103.jpeg"/><Relationship Id="rId4" Type="http://schemas.openxmlformats.org/officeDocument/2006/relationships/image" Target="../media/image10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eg"/><Relationship Id="rId1" Type="http://schemas.openxmlformats.org/officeDocument/2006/relationships/image" Target="../media/image99.jpg"/><Relationship Id="rId4" Type="http://schemas.openxmlformats.org/officeDocument/2006/relationships/image" Target="../media/image10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FlipVert="0" custFlipHor="0" custScaleX="56418" custScaleY="44054" custLinFactX="300000" custLinFactY="100000" custLinFactNeighborX="315144" custLinFactNeighborY="12125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Colorful buttons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5512" custScaleY="135512" custLinFactX="114561" custLinFactNeighborX="200000" custLinFactNeighborY="11681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 custLinFactX="-17944" custLinFactNeighborX="-100000" custLinFactNeighborY="-96544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Ang="5400000" custScaleX="135512" custScaleY="135512" custLinFactX="-33447" custLinFactY="80831" custLinFactNeighborX="-100000" custLinFactNeighborY="100000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>
    <a:blipFill>
      <a:blip xmlns:r="http://schemas.openxmlformats.org/officeDocument/2006/relationships" r:embed="rId5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1241971" y="6026848"/>
          <a:ext cx="950022" cy="741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0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205" y="4165621"/>
        <a:ext cx="2714736" cy="768095"/>
      </dsp:txXfrm>
    </dsp:sp>
    <dsp:sp modelId="{7D166BBB-55AF-452C-B9A0-94A1EE55FF4F}">
      <dsp:nvSpPr>
        <dsp:cNvPr id="0" name=""/>
        <dsp:cNvSpPr/>
      </dsp:nvSpPr>
      <dsp:spPr>
        <a:xfrm>
          <a:off x="1205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8704337" y="1727800"/>
          <a:ext cx="2281886" cy="22818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9102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3191020" y="4165621"/>
        <a:ext cx="2714736" cy="768095"/>
      </dsp:txXfrm>
    </dsp:sp>
    <dsp:sp modelId="{1223E777-77CB-4A9A-BF21-12B513842696}">
      <dsp:nvSpPr>
        <dsp:cNvPr id="0" name=""/>
        <dsp:cNvSpPr/>
      </dsp:nvSpPr>
      <dsp:spPr>
        <a:xfrm>
          <a:off x="3191020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611201" y="0"/>
          <a:ext cx="2281886" cy="228188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38083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380835" y="4165621"/>
        <a:ext cx="2714736" cy="768095"/>
      </dsp:txXfrm>
    </dsp:sp>
    <dsp:sp modelId="{EE420F84-477D-4635-BEF8-66426E9A259D}">
      <dsp:nvSpPr>
        <dsp:cNvPr id="0" name=""/>
        <dsp:cNvSpPr/>
      </dsp:nvSpPr>
      <dsp:spPr>
        <a:xfrm>
          <a:off x="6763640" y="351704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 rot="5400000">
          <a:off x="7539961" y="4576112"/>
          <a:ext cx="2281886" cy="228188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957065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9570650" y="4165621"/>
        <a:ext cx="2714736" cy="768095"/>
      </dsp:txXfrm>
    </dsp:sp>
    <dsp:sp modelId="{5A7600AF-A34B-4D03-B3D6-B3C760AE8E06}">
      <dsp:nvSpPr>
        <dsp:cNvPr id="0" name=""/>
        <dsp:cNvSpPr/>
      </dsp:nvSpPr>
      <dsp:spPr>
        <a:xfrm>
          <a:off x="9571855" y="483068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BA7E9-15BC-2ED8-65F4-7DDAABDD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79" y="5387428"/>
            <a:ext cx="2194750" cy="1120237"/>
          </a:xfrm>
          <a:prstGeom prst="rect">
            <a:avLst/>
          </a:prstGeom>
        </p:spPr>
      </p:pic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5960" y="126125"/>
            <a:ext cx="1627874" cy="16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Sleep 7+ hrs. nightly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Restorative activities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775329" y="109293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1719823" y="5075436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107460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425931" y="1028700"/>
            <a:ext cx="8537537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1011552" y="5965253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604865" y="1582994"/>
            <a:ext cx="8817329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lvl="2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lvl="2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lvl="2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lvl="2">
              <a:lnSpc>
                <a:spcPts val="2069"/>
              </a:lnSpc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4670323" y="2959510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109D904-FA3F-09D3-5EA3-C31B9F0AD7C2}"/>
              </a:ext>
            </a:extLst>
          </p:cNvPr>
          <p:cNvSpPr/>
          <p:nvPr/>
        </p:nvSpPr>
        <p:spPr>
          <a:xfrm>
            <a:off x="8961907" y="5464546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550691" y="272034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9AE6EE5-1DDC-EF2A-AEE3-D63AE9168C57}"/>
              </a:ext>
            </a:extLst>
          </p:cNvPr>
          <p:cNvSpPr/>
          <p:nvPr/>
        </p:nvSpPr>
        <p:spPr>
          <a:xfrm>
            <a:off x="0" y="5609160"/>
            <a:ext cx="1201654" cy="1256754"/>
          </a:xfrm>
          <a:custGeom>
            <a:avLst/>
            <a:gdLst/>
            <a:ahLst/>
            <a:cxnLst/>
            <a:rect l="l" t="t" r="r" b="b"/>
            <a:pathLst>
              <a:path w="2633472" h="2633472">
                <a:moveTo>
                  <a:pt x="0" y="0"/>
                </a:moveTo>
                <a:lnTo>
                  <a:pt x="2633472" y="0"/>
                </a:lnTo>
                <a:lnTo>
                  <a:pt x="2633472" y="2633472"/>
                </a:lnTo>
                <a:lnTo>
                  <a:pt x="0" y="263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182878" y="1089375"/>
            <a:ext cx="11578198" cy="732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Important for anyone who must solve problems or brainstorm new ideas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in a sunrise or sunset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Go for a walk in nature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Be childlike and reawaken wonder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Visit a museum or art festival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Engage with inspiring music, books, documentaries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AA09B4A-21D7-6846-4E86-BF64D061C938}"/>
              </a:ext>
            </a:extLst>
          </p:cNvPr>
          <p:cNvSpPr/>
          <p:nvPr/>
        </p:nvSpPr>
        <p:spPr>
          <a:xfrm>
            <a:off x="1402389" y="3572820"/>
            <a:ext cx="987135" cy="964525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5367F62-6C1A-75C6-CAEE-9FCD5CD796A6}"/>
              </a:ext>
            </a:extLst>
          </p:cNvPr>
          <p:cNvSpPr/>
          <p:nvPr/>
        </p:nvSpPr>
        <p:spPr>
          <a:xfrm>
            <a:off x="9564415" y="5423802"/>
            <a:ext cx="1076084" cy="68964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FA42B52-BBF8-CC97-50B8-42376CEEAD78}"/>
              </a:ext>
            </a:extLst>
          </p:cNvPr>
          <p:cNvSpPr/>
          <p:nvPr/>
        </p:nvSpPr>
        <p:spPr>
          <a:xfrm>
            <a:off x="9889349" y="6166065"/>
            <a:ext cx="1651734" cy="624977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82879" y="967505"/>
            <a:ext cx="11301197" cy="782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Set a relaxing evening ambiance (soothing music, candles)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D8B34C-000F-3BF1-9C9F-EFC9FD222B6B}"/>
              </a:ext>
            </a:extLst>
          </p:cNvPr>
          <p:cNvSpPr/>
          <p:nvPr/>
        </p:nvSpPr>
        <p:spPr>
          <a:xfrm>
            <a:off x="9240165" y="936974"/>
            <a:ext cx="1086809" cy="706374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1FFB75-6EF8-4371-7223-1D47F20E1324}"/>
              </a:ext>
            </a:extLst>
          </p:cNvPr>
          <p:cNvSpPr/>
          <p:nvPr/>
        </p:nvSpPr>
        <p:spPr>
          <a:xfrm>
            <a:off x="8188144" y="466684"/>
            <a:ext cx="1428750" cy="940581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ADFC86-F3F4-DA73-5F93-95160FE21AD8}"/>
              </a:ext>
            </a:extLst>
          </p:cNvPr>
          <p:cNvSpPr/>
          <p:nvPr/>
        </p:nvSpPr>
        <p:spPr>
          <a:xfrm>
            <a:off x="8420738" y="5969693"/>
            <a:ext cx="2719211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8F86CC-BCC7-B031-97AF-BC782B769C6C}"/>
              </a:ext>
            </a:extLst>
          </p:cNvPr>
          <p:cNvSpPr/>
          <p:nvPr/>
        </p:nvSpPr>
        <p:spPr>
          <a:xfrm>
            <a:off x="1533611" y="3326869"/>
            <a:ext cx="1182243" cy="1196941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3EF9B7-774C-1059-2B25-737321F04B02}"/>
              </a:ext>
            </a:extLst>
          </p:cNvPr>
          <p:cNvSpPr/>
          <p:nvPr/>
        </p:nvSpPr>
        <p:spPr>
          <a:xfrm>
            <a:off x="473747" y="6484904"/>
            <a:ext cx="2119727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728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Evaluate your relationships! (Revive or Exhaust?)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Spend less time with people who steal your energy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If you're an introvert, block out time to be alone.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Fill your own battery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4A64A4-F887-BEC2-0E2A-689E33C6FB94}"/>
              </a:ext>
            </a:extLst>
          </p:cNvPr>
          <p:cNvSpPr/>
          <p:nvPr/>
        </p:nvSpPr>
        <p:spPr>
          <a:xfrm>
            <a:off x="5279111" y="741353"/>
            <a:ext cx="1132199" cy="1024385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67FA2F-C8D8-A8A8-8F65-FDB5AD14EF74}"/>
              </a:ext>
            </a:extLst>
          </p:cNvPr>
          <p:cNvSpPr/>
          <p:nvPr/>
        </p:nvSpPr>
        <p:spPr>
          <a:xfrm>
            <a:off x="5307900" y="2505567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D54DFD-2C9E-087E-7508-B4EA8A00D71C}"/>
              </a:ext>
            </a:extLst>
          </p:cNvPr>
          <p:cNvSpPr/>
          <p:nvPr/>
        </p:nvSpPr>
        <p:spPr>
          <a:xfrm>
            <a:off x="927828" y="5747924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732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Volunteer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Work a job that feels purpose-driven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219222" y="4385308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10194073" y="490987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366346" y="998822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3C8C464-B50B-BA80-A636-5191F1E422EB}"/>
              </a:ext>
            </a:extLst>
          </p:cNvPr>
          <p:cNvSpPr/>
          <p:nvPr/>
        </p:nvSpPr>
        <p:spPr>
          <a:xfrm>
            <a:off x="4866278" y="4627983"/>
            <a:ext cx="1316736" cy="1149151"/>
          </a:xfrm>
          <a:custGeom>
            <a:avLst/>
            <a:gdLst/>
            <a:ahLst/>
            <a:cxnLst/>
            <a:rect l="l" t="t" r="r" b="b"/>
            <a:pathLst>
              <a:path w="1316736" h="1149151">
                <a:moveTo>
                  <a:pt x="0" y="0"/>
                </a:moveTo>
                <a:lnTo>
                  <a:pt x="1316736" y="0"/>
                </a:lnTo>
                <a:lnTo>
                  <a:pt x="1316736" y="1149152"/>
                </a:lnTo>
                <a:lnTo>
                  <a:pt x="0" y="1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DCEFF-AE08-7952-4484-802B9B12B62E}"/>
              </a:ext>
            </a:extLst>
          </p:cNvPr>
          <p:cNvSpPr/>
          <p:nvPr/>
        </p:nvSpPr>
        <p:spPr>
          <a:xfrm>
            <a:off x="567465" y="4815790"/>
            <a:ext cx="704952" cy="1212821"/>
          </a:xfrm>
          <a:custGeom>
            <a:avLst/>
            <a:gdLst/>
            <a:ahLst/>
            <a:cxnLst/>
            <a:rect l="l" t="t" r="r" b="b"/>
            <a:pathLst>
              <a:path w="704952" h="1212821">
                <a:moveTo>
                  <a:pt x="0" y="0"/>
                </a:moveTo>
                <a:lnTo>
                  <a:pt x="704952" y="0"/>
                </a:lnTo>
                <a:lnTo>
                  <a:pt x="704952" y="1212821"/>
                </a:lnTo>
                <a:lnTo>
                  <a:pt x="0" y="121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1160205" y="2919881"/>
            <a:ext cx="8878529" cy="1500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00252B-408F-7E26-919A-1134D8171D0B}"/>
              </a:ext>
            </a:extLst>
          </p:cNvPr>
          <p:cNvSpPr/>
          <p:nvPr/>
        </p:nvSpPr>
        <p:spPr>
          <a:xfrm>
            <a:off x="11204448" y="141588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" name="Picture Placeholder 11" descr="Colourful Unicorn">
            <a:extLst>
              <a:ext uri="{FF2B5EF4-FFF2-40B4-BE49-F238E27FC236}">
                <a16:creationId xmlns:a16="http://schemas.microsoft.com/office/drawing/2014/main" id="{88A3BF1E-F080-4998-F56E-8489B71F66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159" y="4828633"/>
            <a:ext cx="2242381" cy="2029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1622323" y="648929"/>
            <a:ext cx="6548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4424855" y="2043404"/>
            <a:ext cx="284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REST = RESTORATION</a:t>
            </a:r>
          </a:p>
        </p:txBody>
      </p:sp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2" y="359272"/>
            <a:ext cx="4697139" cy="61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</a:t>
            </a: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9330" y="4047012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F3D2-E8E9-8DEE-EDAF-1278F5FF5B3E}"/>
              </a:ext>
            </a:extLst>
          </p:cNvPr>
          <p:cNvSpPr txBox="1"/>
          <p:nvPr/>
        </p:nvSpPr>
        <p:spPr>
          <a:xfrm>
            <a:off x="409903" y="5580993"/>
            <a:ext cx="8628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333333"/>
                </a:solidFill>
                <a:effectLst/>
                <a:latin typeface="Neue Plak"/>
              </a:rPr>
              <a:t>P.S. Fatigue can also be associated with numerous health problems, so please get checked out by your physician if it persists.</a:t>
            </a:r>
            <a:endParaRPr lang="en-CA" sz="2400" dirty="0">
              <a:latin typeface="Neue Plak"/>
            </a:endParaRPr>
          </a:p>
        </p:txBody>
      </p:sp>
      <p:pic>
        <p:nvPicPr>
          <p:cNvPr id="6" name="Graphic 5" descr="Butterfly with solid fill">
            <a:extLst>
              <a:ext uri="{FF2B5EF4-FFF2-40B4-BE49-F238E27FC236}">
                <a16:creationId xmlns:a16="http://schemas.microsoft.com/office/drawing/2014/main" id="{ABFDF5BD-37BA-2968-2D5B-2C86BE772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2" descr="Colourful Biscuits with faces">
            <a:extLst>
              <a:ext uri="{FF2B5EF4-FFF2-40B4-BE49-F238E27FC236}">
                <a16:creationId xmlns:a16="http://schemas.microsoft.com/office/drawing/2014/main" id="{A0C68CFF-78FA-D971-275A-343FCE02B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92" y="305059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DC62B-AC24-B5EC-9E77-876C408188A7}"/>
              </a:ext>
            </a:extLst>
          </p:cNvPr>
          <p:cNvSpPr txBox="1"/>
          <p:nvPr/>
        </p:nvSpPr>
        <p:spPr>
          <a:xfrm>
            <a:off x="4460033" y="2341984"/>
            <a:ext cx="138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4470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711812"/>
              </p:ext>
            </p:extLst>
          </p:nvPr>
        </p:nvGraphicFramePr>
        <p:xfrm>
          <a:off x="1" y="1"/>
          <a:ext cx="1228659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30B2A718-172A-143A-CFB0-E3BACFCBB884}"/>
              </a:ext>
            </a:extLst>
          </p:cNvPr>
          <p:cNvSpPr/>
          <p:nvPr/>
        </p:nvSpPr>
        <p:spPr>
          <a:xfrm>
            <a:off x="2726292" y="4576114"/>
            <a:ext cx="2281886" cy="2281886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96ABF9-5063-3A6A-47E3-36A80C80F4CB}"/>
              </a:ext>
            </a:extLst>
          </p:cNvPr>
          <p:cNvSpPr/>
          <p:nvPr/>
        </p:nvSpPr>
        <p:spPr>
          <a:xfrm>
            <a:off x="444406" y="1938432"/>
            <a:ext cx="2281886" cy="2281886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827590"/>
              <a:satOff val="-1310"/>
              <a:lumOff val="-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30" y="1698327"/>
            <a:ext cx="4292081" cy="4292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D8E11-4BE8-1CA0-E676-3071E80491DF}"/>
              </a:ext>
            </a:extLst>
          </p:cNvPr>
          <p:cNvSpPr txBox="1"/>
          <p:nvPr/>
        </p:nvSpPr>
        <p:spPr>
          <a:xfrm>
            <a:off x="3279228" y="599090"/>
            <a:ext cx="5633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PROACTIVE vs REACTIVE</a:t>
            </a:r>
          </a:p>
        </p:txBody>
      </p:sp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70506"/>
            <a:ext cx="5771493" cy="56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3216166" y="157656"/>
            <a:ext cx="6653048" cy="101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eue Plak"/>
              </a:rPr>
              <a:t>Visualizing burnout.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8786650" y="6377178"/>
            <a:ext cx="29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Credits : </a:t>
            </a:r>
            <a:r>
              <a:rPr lang="en-CA" b="1" i="0" u="none" strike="noStrike" dirty="0">
                <a:solidFill>
                  <a:srgbClr val="E7E9EA"/>
                </a:solidFill>
                <a:effectLst/>
                <a:latin typeface="TwitterChirp"/>
                <a:hlinkClick r:id="rId3"/>
              </a:rPr>
              <a:t>Jonnie Hallman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81" y="2437650"/>
            <a:ext cx="6010845" cy="3141306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AD34C3A-712B-43B1-3D5B-6D89330867E9}"/>
              </a:ext>
            </a:extLst>
          </p:cNvPr>
          <p:cNvSpPr/>
          <p:nvPr/>
        </p:nvSpPr>
        <p:spPr>
          <a:xfrm>
            <a:off x="11174338" y="57666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9482C-6B40-851D-1F8F-7356A7D96D01}"/>
              </a:ext>
            </a:extLst>
          </p:cNvPr>
          <p:cNvSpPr txBox="1"/>
          <p:nvPr/>
        </p:nvSpPr>
        <p:spPr>
          <a:xfrm>
            <a:off x="2984938" y="998482"/>
            <a:ext cx="50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EXPECTATIONS  vs  REALITY</a:t>
            </a:r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  <p:pic>
        <p:nvPicPr>
          <p:cNvPr id="6" name="Picture 5" descr="Koala on a tree">
            <a:extLst>
              <a:ext uri="{FF2B5EF4-FFF2-40B4-BE49-F238E27FC236}">
                <a16:creationId xmlns:a16="http://schemas.microsoft.com/office/drawing/2014/main" id="{ECA9E612-5532-D751-8F01-E9E26CD3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012"/>
            <a:ext cx="2057987" cy="16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9869" cy="1325563"/>
          </a:xfrm>
        </p:spPr>
        <p:txBody>
          <a:bodyPr/>
          <a:lstStyle/>
          <a:p>
            <a:pPr algn="ctr"/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85000" lnSpcReduction="20000"/>
          </a:bodyPr>
          <a:lstStyle/>
          <a:p>
            <a:endParaRPr lang="en-CA" dirty="0">
              <a:latin typeface="Neue Plak"/>
            </a:endParaRPr>
          </a:p>
          <a:p>
            <a:pPr marL="0" indent="0" algn="just">
              <a:buNone/>
            </a:pPr>
            <a:endParaRPr lang="en-CA" dirty="0">
              <a:latin typeface="Neue Plak"/>
            </a:endParaRPr>
          </a:p>
          <a:p>
            <a:pPr algn="just"/>
            <a:r>
              <a:rPr lang="en-CA" sz="4000" dirty="0">
                <a:latin typeface="Neue Plak"/>
              </a:rPr>
              <a:t>Underused</a:t>
            </a:r>
          </a:p>
          <a:p>
            <a:pPr algn="just"/>
            <a:r>
              <a:rPr lang="en-CA" sz="4000" dirty="0">
                <a:latin typeface="Neue Plak"/>
              </a:rPr>
              <a:t>Chemical Free</a:t>
            </a:r>
          </a:p>
          <a:p>
            <a:pPr algn="just"/>
            <a:r>
              <a:rPr lang="en-CA" sz="4000" dirty="0">
                <a:latin typeface="Neue Plak"/>
              </a:rPr>
              <a:t>Safe</a:t>
            </a:r>
          </a:p>
          <a:p>
            <a:pPr algn="just"/>
            <a:r>
              <a:rPr lang="en-CA" sz="4000" dirty="0">
                <a:latin typeface="Neue Plak"/>
              </a:rPr>
              <a:t>Effective </a:t>
            </a:r>
          </a:p>
          <a:p>
            <a:pPr algn="just"/>
            <a:r>
              <a:rPr lang="en-CA" sz="4000" dirty="0">
                <a:latin typeface="Neue Plak"/>
              </a:rPr>
              <a:t>Alternative form of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622572" y="6311899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ECDE6-9F58-59EB-B18A-5A6DE665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69" y="1586852"/>
            <a:ext cx="3490671" cy="34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1074575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842890" y="839712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7623242" y="3547755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7497022" y="1974837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1911883" y="3807192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150457" y="235842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1996966" y="1974837"/>
            <a:ext cx="1006280" cy="821026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8845259" y="5862381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455048" y="2171354"/>
            <a:ext cx="191788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1615627" y="3115034"/>
            <a:ext cx="211396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591111" y="4116635"/>
            <a:ext cx="164576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1871048" y="5089086"/>
            <a:ext cx="163168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056186" y="6442483"/>
            <a:ext cx="233031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343479" y="3310245"/>
            <a:ext cx="1776248" cy="206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7178559" y="5036935"/>
            <a:ext cx="194116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4DA22595-4C29-CD26-80DA-951DDCFB9107}"/>
              </a:ext>
            </a:extLst>
          </p:cNvPr>
          <p:cNvSpPr/>
          <p:nvPr/>
        </p:nvSpPr>
        <p:spPr>
          <a:xfrm>
            <a:off x="9325376" y="6575852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1911883" y="332373"/>
            <a:ext cx="7395398" cy="366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7 types of Rest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556</Words>
  <Application>Microsoft Office PowerPoint</Application>
  <PresentationFormat>Widescreen</PresentationFormat>
  <Paragraphs>213</Paragraphs>
  <Slides>23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Canva Sans</vt:lpstr>
      <vt:lpstr>Canva Sans Bold</vt:lpstr>
      <vt:lpstr>FF Meta Serif W01</vt:lpstr>
      <vt:lpstr>Neue Plak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33</cp:revision>
  <dcterms:created xsi:type="dcterms:W3CDTF">2023-09-06T01:40:58Z</dcterms:created>
  <dcterms:modified xsi:type="dcterms:W3CDTF">2023-09-06T20:09:46Z</dcterms:modified>
</cp:coreProperties>
</file>